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1" r:id="rId2"/>
    <p:sldId id="277" r:id="rId3"/>
    <p:sldId id="313" r:id="rId4"/>
    <p:sldId id="314" r:id="rId5"/>
    <p:sldId id="256" r:id="rId6"/>
    <p:sldId id="281" r:id="rId7"/>
    <p:sldId id="319" r:id="rId8"/>
    <p:sldId id="322" r:id="rId9"/>
    <p:sldId id="258" r:id="rId10"/>
    <p:sldId id="260" r:id="rId11"/>
    <p:sldId id="261" r:id="rId12"/>
    <p:sldId id="311" r:id="rId13"/>
    <p:sldId id="266" r:id="rId14"/>
    <p:sldId id="312" r:id="rId15"/>
    <p:sldId id="305" r:id="rId16"/>
    <p:sldId id="323" r:id="rId17"/>
    <p:sldId id="306" r:id="rId18"/>
    <p:sldId id="309" r:id="rId19"/>
    <p:sldId id="282" r:id="rId20"/>
    <p:sldId id="320" r:id="rId21"/>
    <p:sldId id="315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41757F"/>
    <a:srgbClr val="B10F92"/>
    <a:srgbClr val="FFCCCC"/>
    <a:srgbClr val="CC0099"/>
    <a:srgbClr val="C5FFC5"/>
    <a:srgbClr val="CC3399"/>
    <a:srgbClr val="8B3585"/>
    <a:srgbClr val="FFDDF9"/>
    <a:srgbClr val="FF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3" autoAdjust="0"/>
    <p:restoredTop sz="94660"/>
  </p:normalViewPr>
  <p:slideViewPr>
    <p:cSldViewPr>
      <p:cViewPr>
        <p:scale>
          <a:sx n="41" d="100"/>
          <a:sy n="41" d="100"/>
        </p:scale>
        <p:origin x="-13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7077E11-B13C-486A-8FB2-C53926082692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071A07-971A-4D3E-98AA-92F5E8C13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0C1"/>
              </a:gs>
              <a:gs pos="50000">
                <a:srgbClr val="E4FFE3"/>
              </a:gs>
              <a:gs pos="100000">
                <a:srgbClr val="FFFFD9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381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286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4572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3048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5861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-3179885" y="3162300"/>
            <a:ext cx="77724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80947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7942385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1709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0185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7724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4381500" y="3086100"/>
            <a:ext cx="80772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-175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7620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838200" y="228600"/>
            <a:ext cx="108204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762000" y="5849815"/>
            <a:ext cx="106680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14600"/>
            <a:ext cx="67818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1600200" y="1295400"/>
            <a:ext cx="6096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600" b="1" dirty="0" smtClean="0">
                <a:solidFill>
                  <a:srgbClr val="B10F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b="1" dirty="0">
              <a:solidFill>
                <a:srgbClr val="B10F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12.jpg"/>
          <p:cNvPicPr>
            <a:picLocks noChangeAspect="1"/>
          </p:cNvPicPr>
          <p:nvPr/>
        </p:nvPicPr>
        <p:blipFill>
          <a:blip r:embed="rId3"/>
          <a:srcRect l="4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8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" y="5943600"/>
            <a:ext cx="4114800" cy="523220"/>
          </a:xfrm>
          <a:prstGeom prst="rect">
            <a:avLst/>
          </a:prstGeom>
          <a:ln>
            <a:solidFill>
              <a:srgbClr val="CC0099"/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8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আমরা</a:t>
            </a:r>
            <a:r>
              <a:rPr lang="en-US" sz="28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 করি </a:t>
            </a:r>
            <a:endParaRPr lang="en-US" sz="2800" b="1" spc="1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533400" y="1981200"/>
            <a:ext cx="3962400" cy="3733800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5"/>
          <p:cNvSpPr/>
          <p:nvPr/>
        </p:nvSpPr>
        <p:spPr>
          <a:xfrm>
            <a:off x="4800600" y="1981200"/>
            <a:ext cx="3809999" cy="3810000"/>
          </a:xfrm>
          <a:prstGeom prst="plaqu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609600"/>
            <a:ext cx="472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দেখ, শোন  ও বল  </a:t>
            </a:r>
            <a:endParaRPr lang="en-US" sz="48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un 24"/>
          <p:cNvSpPr/>
          <p:nvPr/>
        </p:nvSpPr>
        <p:spPr>
          <a:xfrm>
            <a:off x="6858000" y="228600"/>
            <a:ext cx="1828800" cy="1447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7239000" y="457200"/>
            <a:ext cx="1066800" cy="9144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943600"/>
            <a:ext cx="4114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দিয়ে আমরা জামা কাপড় ধুই  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" grpId="0" animBg="1"/>
      <p:bldP spid="4" grpId="1" animBg="1"/>
      <p:bldP spid="6" grpId="0" animBg="1"/>
      <p:bldP spid="6" grpId="1" animBg="1"/>
      <p:bldP spid="25" grpId="0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50000">
                <a:srgbClr val="FFFFD9"/>
              </a:gs>
              <a:gs pos="100000">
                <a:srgbClr val="E4FFE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5791201"/>
            <a:ext cx="3962400" cy="461665"/>
          </a:xfrm>
          <a:prstGeom prst="rect">
            <a:avLst/>
          </a:prstGeom>
          <a:ln>
            <a:solidFill>
              <a:srgbClr val="990099"/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2400" b="1" spc="1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 দিয়ে আমরা থালা বাসন ধুই </a:t>
            </a:r>
            <a:endParaRPr lang="en-US" sz="2400" b="1" spc="1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un 24"/>
          <p:cNvSpPr/>
          <p:nvPr/>
        </p:nvSpPr>
        <p:spPr>
          <a:xfrm>
            <a:off x="7086600" y="304800"/>
            <a:ext cx="1371600" cy="1295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7315200" y="533400"/>
            <a:ext cx="9906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457200"/>
            <a:ext cx="3962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শোন ও বল </a:t>
            </a:r>
            <a:endParaRPr lang="en-US" sz="48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533400" y="1981200"/>
            <a:ext cx="3657600" cy="3429000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aque 27"/>
          <p:cNvSpPr/>
          <p:nvPr/>
        </p:nvSpPr>
        <p:spPr>
          <a:xfrm>
            <a:off x="4800600" y="1981200"/>
            <a:ext cx="3657600" cy="3429000"/>
          </a:xfrm>
          <a:prstGeom prst="plaqu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24400" y="5791200"/>
            <a:ext cx="3886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 পাতিল ধুতে পানি প্রয়োজন হয় ।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5" grpId="0" animBg="1"/>
      <p:bldP spid="5" grpId="0" animBg="1"/>
      <p:bldP spid="5" grpId="1" animBg="1"/>
      <p:bldP spid="28" grpId="0" animBg="1"/>
      <p:bldP spid="28" grpId="1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3446"/>
            <a:ext cx="9144000" cy="6857999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50000">
                <a:srgbClr val="FFFFD9"/>
              </a:gs>
              <a:gs pos="100000">
                <a:srgbClr val="E4FFE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Plaque 3"/>
          <p:cNvSpPr/>
          <p:nvPr/>
        </p:nvSpPr>
        <p:spPr>
          <a:xfrm>
            <a:off x="457200" y="1600200"/>
            <a:ext cx="3657600" cy="3581400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4724400" y="1600200"/>
            <a:ext cx="3657600" cy="3581400"/>
          </a:xfrm>
          <a:prstGeom prst="plaqu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5410200"/>
            <a:ext cx="3581400" cy="990600"/>
          </a:xfrm>
          <a:prstGeom prst="roundRect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 ফসলের জন্য ধান ক্ষেতে পানি দেয়া হয়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5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Sun 22"/>
          <p:cNvSpPr/>
          <p:nvPr/>
        </p:nvSpPr>
        <p:spPr>
          <a:xfrm>
            <a:off x="6858000" y="228600"/>
            <a:ext cx="1828800" cy="1447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7239000" y="457200"/>
            <a:ext cx="1066800" cy="9144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381000"/>
            <a:ext cx="411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,শোন ও বলঃ </a:t>
            </a:r>
            <a:endParaRPr lang="en-US" sz="48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486400"/>
            <a:ext cx="3581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তৈরিতে </a:t>
            </a: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প্রয়োজন হয় 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5" grpId="0" animBg="1"/>
      <p:bldP spid="5" grpId="1" animBg="1"/>
      <p:bldP spid="23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1723"/>
            <a:ext cx="9144000" cy="7017417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50000">
                <a:srgbClr val="FFFFD9"/>
              </a:gs>
              <a:gs pos="100000">
                <a:srgbClr val="E4FFE3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246185" y="59611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93785" y="55801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-152400" y="59611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322385" y="4747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169985" y="937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ad Arrow 18"/>
          <p:cNvSpPr/>
          <p:nvPr/>
        </p:nvSpPr>
        <p:spPr>
          <a:xfrm>
            <a:off x="-76200" y="4747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-3467100" y="3009900"/>
            <a:ext cx="79248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Quad Arrow 20"/>
          <p:cNvSpPr/>
          <p:nvPr/>
        </p:nvSpPr>
        <p:spPr>
          <a:xfrm>
            <a:off x="8399585" y="60373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8247185" y="56563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8001000" y="60373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475785" y="5509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8323385" y="1699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8077200" y="5509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rot="5400000">
            <a:off x="4648200" y="2971800"/>
            <a:ext cx="8001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-1143000" y="169985"/>
            <a:ext cx="113538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-1066800" y="5808785"/>
            <a:ext cx="112776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ultidocument 22"/>
          <p:cNvSpPr/>
          <p:nvPr/>
        </p:nvSpPr>
        <p:spPr>
          <a:xfrm>
            <a:off x="2209800" y="1770185"/>
            <a:ext cx="5638800" cy="335280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</a:t>
            </a:r>
          </a:p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nip Diagonal Corner Rectangle 30"/>
          <p:cNvSpPr/>
          <p:nvPr/>
        </p:nvSpPr>
        <p:spPr>
          <a:xfrm>
            <a:off x="7086600" y="5029200"/>
            <a:ext cx="1242646" cy="1143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06815" y="5704927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endParaRPr lang="en-US" sz="6000" b="1" spc="1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50000">
                <a:srgbClr val="FFFFD9"/>
              </a:gs>
              <a:gs pos="100000">
                <a:srgbClr val="E4FFE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19200326">
            <a:off x="-946081" y="538062"/>
            <a:ext cx="5715000" cy="19812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371600"/>
            <a:ext cx="71628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গুলোর উত্তর দাও –</a:t>
            </a:r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পানি আমাদের কি কাজে লাগে ? </a:t>
            </a:r>
          </a:p>
          <a:p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উদ্ভিদের কি পানি প্রয়োজন হয় ?  কেন?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81709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8018585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77724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82471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9"/>
          <p:cNvSpPr/>
          <p:nvPr/>
        </p:nvSpPr>
        <p:spPr>
          <a:xfrm>
            <a:off x="80947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78486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5400000">
            <a:off x="4419600" y="2819400"/>
            <a:ext cx="8153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457200" y="6013938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228600" y="5715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ad Arrow 15"/>
          <p:cNvSpPr/>
          <p:nvPr/>
        </p:nvSpPr>
        <p:spPr>
          <a:xfrm>
            <a:off x="0" y="6019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2286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17585" y="2286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ad Arrow 18"/>
          <p:cNvSpPr/>
          <p:nvPr/>
        </p:nvSpPr>
        <p:spPr>
          <a:xfrm>
            <a:off x="-35169" y="-35169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-3640017" y="2954215"/>
            <a:ext cx="8270633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-1066800" y="-17585"/>
            <a:ext cx="11049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-990600" y="5867400"/>
            <a:ext cx="11049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2"/>
          <p:cNvSpPr/>
          <p:nvPr/>
        </p:nvSpPr>
        <p:spPr>
          <a:xfrm>
            <a:off x="7086600" y="5029200"/>
            <a:ext cx="1242646" cy="1143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19527474">
            <a:off x="-36330" y="1123713"/>
            <a:ext cx="3465291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195754"/>
            <a:ext cx="8458200" cy="56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 পূরণ করঃ </a:t>
            </a:r>
          </a:p>
          <a:p>
            <a:pPr algn="ctr"/>
            <a:endParaRPr lang="bn-BD" sz="5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পিপাসা পেলে আমরা  ----- পান করি ।</a:t>
            </a:r>
          </a:p>
          <a:p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আমাদের শরীরের  -----  ভাগ পানি । </a:t>
            </a:r>
          </a:p>
          <a:p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উদ্ভিদ পানি কাজে লাগিয়ে  ---- তৈরি </a:t>
            </a:r>
          </a:p>
          <a:p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।  </a:t>
            </a:r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858000" y="5257800"/>
            <a:ext cx="13716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6600" y="5105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</a:p>
          <a:p>
            <a:pPr algn="ctr"/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52578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934200" y="5257800"/>
            <a:ext cx="1295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17585" y="5791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-134815" y="5410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-381000" y="5791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93785" y="304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ad Arrow 18"/>
          <p:cNvSpPr/>
          <p:nvPr/>
        </p:nvSpPr>
        <p:spPr>
          <a:xfrm>
            <a:off x="-58615" y="-76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>
            <a:off x="-304800" y="304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-3771900" y="3009900"/>
            <a:ext cx="82296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85519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Quad Arrow 22"/>
          <p:cNvSpPr/>
          <p:nvPr/>
        </p:nvSpPr>
        <p:spPr>
          <a:xfrm>
            <a:off x="8399585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81534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6281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84757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82296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rot="5400000">
            <a:off x="4724400" y="2895600"/>
            <a:ext cx="83058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-1371600" y="0"/>
            <a:ext cx="11963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-1143000" y="5867400"/>
            <a:ext cx="11430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4572000"/>
            <a:ext cx="2362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0975E-7 L -0.20903 -0.38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-19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6309E-6 L -0.25 -0.255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275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09 L -0.25 -0.23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2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8678E-6 L -0.11892 -0.188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-9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553807" y="5867400"/>
            <a:ext cx="725303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8077200" y="57150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408381" y="5638800"/>
            <a:ext cx="634641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7848600" y="59436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229600" y="59436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174226" y="5943600"/>
            <a:ext cx="70687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553807" y="381000"/>
            <a:ext cx="725303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ad Arrow 28"/>
          <p:cNvSpPr/>
          <p:nvPr/>
        </p:nvSpPr>
        <p:spPr>
          <a:xfrm>
            <a:off x="8001000" y="228600"/>
            <a:ext cx="702091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ad Arrow 31"/>
          <p:cNvSpPr/>
          <p:nvPr/>
        </p:nvSpPr>
        <p:spPr>
          <a:xfrm>
            <a:off x="397040" y="152400"/>
            <a:ext cx="78209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ad Arrow 32"/>
          <p:cNvSpPr/>
          <p:nvPr/>
        </p:nvSpPr>
        <p:spPr>
          <a:xfrm>
            <a:off x="7788691" y="4572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Quad Arrow 33"/>
          <p:cNvSpPr/>
          <p:nvPr/>
        </p:nvSpPr>
        <p:spPr>
          <a:xfrm>
            <a:off x="8229600" y="4572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Quad Arrow 34"/>
          <p:cNvSpPr/>
          <p:nvPr/>
        </p:nvSpPr>
        <p:spPr>
          <a:xfrm>
            <a:off x="157935" y="304800"/>
            <a:ext cx="70687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5400000">
            <a:off x="-3352800" y="2971800"/>
            <a:ext cx="8153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-762000" y="228600"/>
            <a:ext cx="10591800" cy="7620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-838200" y="5867400"/>
            <a:ext cx="10591800" cy="9144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5400000">
            <a:off x="4267200" y="2971800"/>
            <a:ext cx="8153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524000" y="1295400"/>
            <a:ext cx="5791200" cy="4495800"/>
          </a:xfrm>
          <a:prstGeom prst="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1981200"/>
            <a:ext cx="3352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টি দেখো </a:t>
            </a:r>
            <a:endParaRPr lang="en-US" sz="4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25430"/>
              </p:ext>
            </p:extLst>
          </p:nvPr>
        </p:nvGraphicFramePr>
        <p:xfrm>
          <a:off x="3956050" y="3084513"/>
          <a:ext cx="12319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1231200" imgH="686880" progId="Package">
                  <p:embed/>
                </p:oleObj>
              </mc:Choice>
              <mc:Fallback>
                <p:oleObj name="Packager Shell Object" showAsIcon="1" r:id="rId4" imgW="123120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6050" y="3084513"/>
                        <a:ext cx="1231900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7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590800" y="1600200"/>
            <a:ext cx="4343400" cy="3429000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8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422031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269631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23446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9"/>
          <p:cNvSpPr/>
          <p:nvPr/>
        </p:nvSpPr>
        <p:spPr>
          <a:xfrm>
            <a:off x="498231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345831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99646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5400000">
            <a:off x="-3253154" y="2895600"/>
            <a:ext cx="8001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200292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8047892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ad Arrow 15"/>
          <p:cNvSpPr/>
          <p:nvPr/>
        </p:nvSpPr>
        <p:spPr>
          <a:xfrm>
            <a:off x="7801707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8276492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8124092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ad Arrow 18"/>
          <p:cNvSpPr/>
          <p:nvPr/>
        </p:nvSpPr>
        <p:spPr>
          <a:xfrm>
            <a:off x="7877907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4525107" y="2895600"/>
            <a:ext cx="8001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-838200" y="5715000"/>
            <a:ext cx="10896600" cy="11430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-838200" y="0"/>
            <a:ext cx="10896600" cy="11430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20"/>
          <p:cNvSpPr/>
          <p:nvPr/>
        </p:nvSpPr>
        <p:spPr>
          <a:xfrm>
            <a:off x="7315200" y="4953000"/>
            <a:ext cx="1090246" cy="1143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990600" y="5257800"/>
            <a:ext cx="1066800" cy="838200"/>
          </a:xfrm>
          <a:prstGeom prst="can">
            <a:avLst>
              <a:gd name="adj" fmla="val 1816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Quad Arrow 9"/>
          <p:cNvSpPr/>
          <p:nvPr/>
        </p:nvSpPr>
        <p:spPr>
          <a:xfrm>
            <a:off x="2209800" y="914400"/>
            <a:ext cx="4876800" cy="4724400"/>
          </a:xfrm>
          <a:prstGeom prst="quadArrow">
            <a:avLst>
              <a:gd name="adj1" fmla="val 40662"/>
              <a:gd name="adj2" fmla="val 19835"/>
              <a:gd name="adj3" fmla="val 22500"/>
            </a:avLst>
          </a:prstGeom>
          <a:solidFill>
            <a:srgbClr val="B10F9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Quad Arrow 6"/>
          <p:cNvSpPr/>
          <p:nvPr/>
        </p:nvSpPr>
        <p:spPr>
          <a:xfrm>
            <a:off x="375139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222739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-23446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-838200" y="5867400"/>
            <a:ext cx="10820400" cy="685800"/>
          </a:xfrm>
          <a:prstGeom prst="mathMinus">
            <a:avLst>
              <a:gd name="adj1" fmla="val 4523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Quad Arrow 11"/>
          <p:cNvSpPr/>
          <p:nvPr/>
        </p:nvSpPr>
        <p:spPr>
          <a:xfrm>
            <a:off x="81534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0010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7620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451339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ad Arrow 15"/>
          <p:cNvSpPr/>
          <p:nvPr/>
        </p:nvSpPr>
        <p:spPr>
          <a:xfrm>
            <a:off x="298939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52754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-914400" y="304800"/>
            <a:ext cx="10896600" cy="609600"/>
          </a:xfrm>
          <a:prstGeom prst="mathMinus">
            <a:avLst>
              <a:gd name="adj1" fmla="val 4523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Quad Arrow 18"/>
          <p:cNvSpPr/>
          <p:nvPr/>
        </p:nvSpPr>
        <p:spPr>
          <a:xfrm>
            <a:off x="82296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>
            <a:off x="80772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Quad Arrow 20"/>
          <p:cNvSpPr/>
          <p:nvPr/>
        </p:nvSpPr>
        <p:spPr>
          <a:xfrm>
            <a:off x="76962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rot="5400000">
            <a:off x="4457700" y="2933700"/>
            <a:ext cx="80772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 rot="5400000">
            <a:off x="-3300046" y="2895600"/>
            <a:ext cx="8001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nip Diagonal Corner Rectangle 21"/>
          <p:cNvSpPr/>
          <p:nvPr/>
        </p:nvSpPr>
        <p:spPr>
          <a:xfrm>
            <a:off x="6934200" y="4800600"/>
            <a:ext cx="1242646" cy="1143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90600" y="4876800"/>
            <a:ext cx="1143000" cy="1066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0C1"/>
              </a:gs>
              <a:gs pos="50000">
                <a:srgbClr val="E4FFE3"/>
              </a:gs>
              <a:gs pos="100000">
                <a:srgbClr val="FFFFD9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381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286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4572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3048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5861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-3332285" y="3009900"/>
            <a:ext cx="80772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80947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8077200" y="55626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1709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0185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7724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4724400" y="3048000"/>
            <a:ext cx="78486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-175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8340969" y="5791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914400" y="228600"/>
            <a:ext cx="11201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762000" y="5849815"/>
            <a:ext cx="108966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152400"/>
            <a:ext cx="80772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গুলোর উত্তর দাও</a:t>
            </a:r>
          </a:p>
          <a:p>
            <a:endParaRPr lang="bn-BD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“ পানির আরেক নাম জীবন  – কেন?</a:t>
            </a:r>
          </a:p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তুমি আজ কোন কোন কাজে পানি ব্যবহার করেছ? </a:t>
            </a:r>
          </a:p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কোন ছবিটিতে পানির ব্যবহার বোঝা  যায় ?</a:t>
            </a:r>
          </a:p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497012">
            <a:off x="5524870" y="156247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57400" y="4267200"/>
            <a:ext cx="1905000" cy="1752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4267200"/>
            <a:ext cx="2057400" cy="1752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143000" y="4114800"/>
            <a:ext cx="838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 )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953000" y="4114800"/>
            <a:ext cx="838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 )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609600" y="58674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8077200" y="57150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1295400"/>
            <a:ext cx="6324600" cy="45719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 রানী দাস </a:t>
            </a: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ওছখালী আলিয়া মডেল স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 , নোয়াখালী । 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Quad Arrow 16"/>
          <p:cNvSpPr/>
          <p:nvPr/>
        </p:nvSpPr>
        <p:spPr>
          <a:xfrm>
            <a:off x="457200" y="56388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7848600" y="59436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229600" y="59436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228600" y="5943600"/>
            <a:ext cx="652497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609600" y="3810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ad Arrow 28"/>
          <p:cNvSpPr/>
          <p:nvPr/>
        </p:nvSpPr>
        <p:spPr>
          <a:xfrm>
            <a:off x="8001000" y="228600"/>
            <a:ext cx="702091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ad Arrow 31"/>
          <p:cNvSpPr/>
          <p:nvPr/>
        </p:nvSpPr>
        <p:spPr>
          <a:xfrm>
            <a:off x="457200" y="152400"/>
            <a:ext cx="721931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ad Arrow 32"/>
          <p:cNvSpPr/>
          <p:nvPr/>
        </p:nvSpPr>
        <p:spPr>
          <a:xfrm>
            <a:off x="7788691" y="4572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Quad Arrow 33"/>
          <p:cNvSpPr/>
          <p:nvPr/>
        </p:nvSpPr>
        <p:spPr>
          <a:xfrm>
            <a:off x="8229600" y="4572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Quad Arrow 34"/>
          <p:cNvSpPr/>
          <p:nvPr/>
        </p:nvSpPr>
        <p:spPr>
          <a:xfrm>
            <a:off x="212309" y="304800"/>
            <a:ext cx="652497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5400000">
            <a:off x="-3314700" y="3009900"/>
            <a:ext cx="80772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-838200" y="228600"/>
            <a:ext cx="10668000" cy="762000"/>
          </a:xfrm>
          <a:prstGeom prst="mathMinus">
            <a:avLst>
              <a:gd name="adj1" fmla="val 3582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-685800" y="5867400"/>
            <a:ext cx="10439400" cy="9144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5400000">
            <a:off x="4343400" y="2971800"/>
            <a:ext cx="8001000" cy="990600"/>
          </a:xfrm>
          <a:prstGeom prst="mathMinus">
            <a:avLst>
              <a:gd name="adj1" fmla="val 1878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723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0C1"/>
              </a:gs>
              <a:gs pos="50000">
                <a:srgbClr val="E4FFE3"/>
              </a:gs>
              <a:gs pos="100000">
                <a:srgbClr val="FFFFD9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381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286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4572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3048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5861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-3141785" y="3124200"/>
            <a:ext cx="76962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80947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7942385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1709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0010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7724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4533900" y="3162300"/>
            <a:ext cx="7772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-175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7620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838200" y="228600"/>
            <a:ext cx="10820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762000" y="5849815"/>
            <a:ext cx="10668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3962400"/>
            <a:ext cx="3657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উদ্ভিদেরও পানি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inus 24"/>
          <p:cNvSpPr/>
          <p:nvPr/>
        </p:nvSpPr>
        <p:spPr>
          <a:xfrm rot="16200000">
            <a:off x="2057400" y="3810000"/>
            <a:ext cx="5257800" cy="8382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4400" y="5257800"/>
            <a:ext cx="3511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ছাড়া কোন জীব </a:t>
            </a:r>
            <a:endParaRPr lang="en-US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7552" y="2819400"/>
            <a:ext cx="358444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পিপাসা পেলে আমরা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0600" y="4038600"/>
            <a:ext cx="3505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থাকতে পারেনা </a:t>
            </a:r>
            <a:endParaRPr lang="en-US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00600" y="2819400"/>
            <a:ext cx="3581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 হয় 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00600" y="5257800"/>
            <a:ext cx="358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পান করি ।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4038600"/>
            <a:ext cx="3810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উদ্ভিদেরও পানি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2819400"/>
            <a:ext cx="358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পিপাসা পেলে আমরা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5257800"/>
            <a:ext cx="365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ছাড়া কোন জীব </a:t>
            </a:r>
            <a:endParaRPr lang="en-US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0600" y="3962400"/>
            <a:ext cx="3505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বেঁচে থাকতে পারেনা </a:t>
            </a:r>
            <a:endParaRPr lang="en-US" sz="36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0600" y="2819400"/>
            <a:ext cx="3581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 হয় 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00600" y="5257800"/>
            <a:ext cx="3581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পান করি ।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200" y="1066800"/>
            <a:ext cx="7315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4175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অংশের সাথে ডান পাশের অংশের মিল কর । </a:t>
            </a:r>
            <a:endParaRPr lang="en-US" sz="3200" b="1" dirty="0">
              <a:solidFill>
                <a:srgbClr val="4175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Minus 36"/>
          <p:cNvSpPr/>
          <p:nvPr/>
        </p:nvSpPr>
        <p:spPr>
          <a:xfrm>
            <a:off x="-533400" y="1981200"/>
            <a:ext cx="10134600" cy="838200"/>
          </a:xfrm>
          <a:prstGeom prst="mathMin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2131E-6 L -0.02084 -0.205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102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7721E-6 L -0.14583 -0.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28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9926E-6 L -0.01667 -0.37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85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1063E-6 L -0.1875 -0.199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9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085E-6 L -0.01667 -0.543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71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3268E-6 L -0.09167 -0.377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5169"/>
            <a:ext cx="9144000" cy="7017417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50000">
                <a:srgbClr val="FFFFD9"/>
              </a:gs>
              <a:gs pos="100000">
                <a:srgbClr val="E4FFE3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246185" y="6172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93785" y="5791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-152400" y="6172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246185" y="304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93785" y="-762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ad Arrow 18"/>
          <p:cNvSpPr/>
          <p:nvPr/>
        </p:nvSpPr>
        <p:spPr>
          <a:xfrm>
            <a:off x="-152400" y="304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-3771900" y="3009900"/>
            <a:ext cx="8534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Quad Arrow 20"/>
          <p:cNvSpPr/>
          <p:nvPr/>
        </p:nvSpPr>
        <p:spPr>
          <a:xfrm>
            <a:off x="8399585" y="6248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82471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8001000" y="6248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3995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82471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80010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rot="5400000">
            <a:off x="4381500" y="3009900"/>
            <a:ext cx="8534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-1066800" y="0"/>
            <a:ext cx="113538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-1066800" y="6019800"/>
            <a:ext cx="112776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14400" y="1828800"/>
            <a:ext cx="80010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754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6000" b="1" dirty="0" smtClean="0">
                <a:solidFill>
                  <a:srgbClr val="754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754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আজ কি কি কাজে </a:t>
            </a:r>
          </a:p>
          <a:p>
            <a:r>
              <a:rPr lang="bn-BD" sz="6000" b="1" dirty="0" smtClean="0">
                <a:solidFill>
                  <a:srgbClr val="754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ব্যবহার করেছেন ?  </a:t>
            </a:r>
            <a:r>
              <a:rPr lang="en-US" sz="6000" b="1" dirty="0" smtClean="0">
                <a:solidFill>
                  <a:srgbClr val="754B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54B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5000" y="457200"/>
            <a:ext cx="5486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nip Diagonal Corner Rectangle 31"/>
          <p:cNvSpPr/>
          <p:nvPr/>
        </p:nvSpPr>
        <p:spPr>
          <a:xfrm>
            <a:off x="7162800" y="5105400"/>
            <a:ext cx="1242646" cy="1143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nip Diagonal Corner Rectangle 33"/>
          <p:cNvSpPr/>
          <p:nvPr/>
        </p:nvSpPr>
        <p:spPr>
          <a:xfrm>
            <a:off x="609600" y="5181600"/>
            <a:ext cx="1600200" cy="1143000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951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0C1"/>
              </a:gs>
              <a:gs pos="50000">
                <a:srgbClr val="E4FFE3"/>
              </a:gs>
              <a:gs pos="100000">
                <a:srgbClr val="FFFFD9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381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286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4572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3048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5861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-3103685" y="3086100"/>
            <a:ext cx="7620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80947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7942385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1709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0185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7724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4610100" y="3086100"/>
            <a:ext cx="7620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-175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7620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762000" y="228600"/>
            <a:ext cx="10668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762000" y="5849815"/>
            <a:ext cx="10668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Diagonal Corner Rectangle 20"/>
          <p:cNvSpPr/>
          <p:nvPr/>
        </p:nvSpPr>
        <p:spPr>
          <a:xfrm>
            <a:off x="838200" y="4191000"/>
            <a:ext cx="3886200" cy="19812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752600" y="2971800"/>
            <a:ext cx="58674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 জন্য অনেক শুভকামনা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1504950" cy="16478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1504950" cy="1647824"/>
          </a:xfrm>
          <a:prstGeom prst="rect">
            <a:avLst/>
          </a:prstGeom>
        </p:spPr>
      </p:pic>
      <p:sp>
        <p:nvSpPr>
          <p:cNvPr id="25" name="Round Diagonal Corner Rectangle 24"/>
          <p:cNvSpPr/>
          <p:nvPr/>
        </p:nvSpPr>
        <p:spPr>
          <a:xfrm>
            <a:off x="4343400" y="838200"/>
            <a:ext cx="3886200" cy="19812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609600" y="58674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8077200" y="57150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152400"/>
            <a:ext cx="7315200" cy="5791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endParaRPr lang="en-US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4175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তৃতীয় , বিষয় -প্রা</a:t>
            </a:r>
            <a:r>
              <a:rPr lang="en-US" sz="4800" b="1" dirty="0" smtClean="0">
                <a:solidFill>
                  <a:srgbClr val="4175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solidFill>
                  <a:srgbClr val="4175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r>
              <a:rPr lang="bn-BD" sz="4800" b="1" dirty="0" smtClean="0">
                <a:solidFill>
                  <a:srgbClr val="4175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 – জীবনের জন্য পানি , </a:t>
            </a:r>
          </a:p>
          <a:p>
            <a:r>
              <a:rPr lang="bn-BD" sz="4800" b="1" dirty="0" smtClean="0">
                <a:solidFill>
                  <a:srgbClr val="4175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 –  পানির ব্যবহার ও প্রয়োজনীয়তা । </a:t>
            </a:r>
            <a:endParaRPr lang="en-US" sz="4800" b="1" dirty="0">
              <a:solidFill>
                <a:srgbClr val="4175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Quad Arrow 16"/>
          <p:cNvSpPr/>
          <p:nvPr/>
        </p:nvSpPr>
        <p:spPr>
          <a:xfrm>
            <a:off x="457200" y="56388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7848600" y="59436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229600" y="59436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228600" y="5943600"/>
            <a:ext cx="652497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609600" y="3810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ad Arrow 28"/>
          <p:cNvSpPr/>
          <p:nvPr/>
        </p:nvSpPr>
        <p:spPr>
          <a:xfrm>
            <a:off x="8001000" y="228600"/>
            <a:ext cx="702091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ad Arrow 31"/>
          <p:cNvSpPr/>
          <p:nvPr/>
        </p:nvSpPr>
        <p:spPr>
          <a:xfrm>
            <a:off x="457200" y="152400"/>
            <a:ext cx="721931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ad Arrow 32"/>
          <p:cNvSpPr/>
          <p:nvPr/>
        </p:nvSpPr>
        <p:spPr>
          <a:xfrm>
            <a:off x="7788691" y="4572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Quad Arrow 33"/>
          <p:cNvSpPr/>
          <p:nvPr/>
        </p:nvSpPr>
        <p:spPr>
          <a:xfrm>
            <a:off x="8229600" y="4572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Quad Arrow 34"/>
          <p:cNvSpPr/>
          <p:nvPr/>
        </p:nvSpPr>
        <p:spPr>
          <a:xfrm>
            <a:off x="212309" y="304800"/>
            <a:ext cx="652497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5400000">
            <a:off x="-3238500" y="2933700"/>
            <a:ext cx="79248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-762000" y="228600"/>
            <a:ext cx="10591800" cy="7620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-838200" y="5867400"/>
            <a:ext cx="10744200" cy="914400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5400000">
            <a:off x="4343400" y="3048000"/>
            <a:ext cx="80010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23"/>
            <a:ext cx="9144000" cy="6858000"/>
          </a:xfrm>
          <a:gradFill flip="none" rotWithShape="1">
            <a:gsLst>
              <a:gs pos="0">
                <a:srgbClr val="DAFFD9"/>
              </a:gs>
              <a:gs pos="50000">
                <a:srgbClr val="FFF9E5"/>
              </a:gs>
              <a:gs pos="100000">
                <a:srgbClr val="FED6F6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endParaRPr lang="en-US" sz="1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Quad Arrow 2"/>
          <p:cNvSpPr/>
          <p:nvPr/>
        </p:nvSpPr>
        <p:spPr>
          <a:xfrm>
            <a:off x="553807" y="5867400"/>
            <a:ext cx="725303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8077200" y="57150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685800"/>
            <a:ext cx="6324600" cy="45719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শিখনফল </a:t>
            </a:r>
          </a:p>
          <a:p>
            <a:endParaRPr lang="bn-BD" sz="4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পানির ব্যবহার বলতে পারবে । </a:t>
            </a: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বাবহারের প্রেক্ষিতে পানির </a:t>
            </a:r>
          </a:p>
          <a:p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বলতে পারবে । 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Quad Arrow 16"/>
          <p:cNvSpPr/>
          <p:nvPr/>
        </p:nvSpPr>
        <p:spPr>
          <a:xfrm>
            <a:off x="408381" y="5638800"/>
            <a:ext cx="634641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23"/>
          <p:cNvSpPr/>
          <p:nvPr/>
        </p:nvSpPr>
        <p:spPr>
          <a:xfrm>
            <a:off x="7848600" y="59436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8229600" y="59436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Quad Arrow 25"/>
          <p:cNvSpPr/>
          <p:nvPr/>
        </p:nvSpPr>
        <p:spPr>
          <a:xfrm>
            <a:off x="174226" y="5943600"/>
            <a:ext cx="70687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ad Arrow 26"/>
          <p:cNvSpPr/>
          <p:nvPr/>
        </p:nvSpPr>
        <p:spPr>
          <a:xfrm>
            <a:off x="553807" y="381000"/>
            <a:ext cx="725303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ad Arrow 28"/>
          <p:cNvSpPr/>
          <p:nvPr/>
        </p:nvSpPr>
        <p:spPr>
          <a:xfrm>
            <a:off x="8001000" y="228600"/>
            <a:ext cx="702091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ad Arrow 31"/>
          <p:cNvSpPr/>
          <p:nvPr/>
        </p:nvSpPr>
        <p:spPr>
          <a:xfrm>
            <a:off x="397040" y="152400"/>
            <a:ext cx="78209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ad Arrow 32"/>
          <p:cNvSpPr/>
          <p:nvPr/>
        </p:nvSpPr>
        <p:spPr>
          <a:xfrm>
            <a:off x="7788691" y="457200"/>
            <a:ext cx="669510" cy="7620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Quad Arrow 33"/>
          <p:cNvSpPr/>
          <p:nvPr/>
        </p:nvSpPr>
        <p:spPr>
          <a:xfrm>
            <a:off x="8229600" y="457200"/>
            <a:ext cx="58582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Quad Arrow 34"/>
          <p:cNvSpPr/>
          <p:nvPr/>
        </p:nvSpPr>
        <p:spPr>
          <a:xfrm>
            <a:off x="157935" y="304800"/>
            <a:ext cx="706872" cy="711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5400000">
            <a:off x="-3352800" y="2971800"/>
            <a:ext cx="8153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-762000" y="228600"/>
            <a:ext cx="10591800" cy="7620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-838200" y="5867400"/>
            <a:ext cx="10591800" cy="9144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 rot="5400000">
            <a:off x="4267200" y="2971800"/>
            <a:ext cx="8153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9600" y="1676400"/>
            <a:ext cx="3581400" cy="373379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1752600"/>
            <a:ext cx="3810000" cy="37338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77" y="228600"/>
            <a:ext cx="3733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54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486400"/>
            <a:ext cx="3733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 কি করছে ?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486400"/>
            <a:ext cx="4191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মেয়েটির মাথায় কি ঢালছে 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3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7010400" y="304800"/>
            <a:ext cx="1524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9"/>
          <p:cNvSpPr/>
          <p:nvPr/>
        </p:nvSpPr>
        <p:spPr>
          <a:xfrm>
            <a:off x="7239000" y="457200"/>
            <a:ext cx="1066800" cy="9144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/>
      <p:bldP spid="6" grpId="1"/>
      <p:bldP spid="7" grpId="0" build="allAtOnce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1676400"/>
            <a:ext cx="3352800" cy="3657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24400" y="1676400"/>
            <a:ext cx="34290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4123"/>
            <a:ext cx="3276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ও বলঃ </a:t>
            </a:r>
            <a:endParaRPr lang="en-US" sz="60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71500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ছেলেগুলো কি করছে ?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5486400"/>
            <a:ext cx="43668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ওরা কি দিয়ে হাত ধুচ্ছে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7086600" y="381000"/>
            <a:ext cx="1447800" cy="1066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9"/>
          <p:cNvSpPr/>
          <p:nvPr/>
        </p:nvSpPr>
        <p:spPr>
          <a:xfrm>
            <a:off x="7315200" y="457200"/>
            <a:ext cx="990600" cy="9144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/>
      <p:bldP spid="6" grpId="1"/>
      <p:bldP spid="7" grpId="0"/>
      <p:bldP spid="7" grpId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433754" y="6019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81354" y="5638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375139" y="3985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222739" y="175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-23446" y="3985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-3179885" y="3009900"/>
            <a:ext cx="7772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83058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81534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299938" y="3985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147538" y="175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901353" y="398585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4533900" y="3009900"/>
            <a:ext cx="7772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35169" y="60198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783101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762000" y="228600"/>
            <a:ext cx="106680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838200" y="5849815"/>
            <a:ext cx="10820400" cy="990600"/>
          </a:xfrm>
          <a:prstGeom prst="mathMin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914400"/>
            <a:ext cx="7543800" cy="533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47800" y="762000"/>
            <a:ext cx="6248400" cy="132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2286000" y="2209800"/>
            <a:ext cx="4267200" cy="3200400"/>
          </a:xfrm>
          <a:prstGeom prst="plaqu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ব্যবহার ও প্রয়োজনীয়তা </a:t>
            </a:r>
            <a:endParaRPr lang="en-US" sz="54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6705600" y="5029200"/>
            <a:ext cx="1242646" cy="1143000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0C1"/>
              </a:gs>
              <a:gs pos="50000">
                <a:srgbClr val="E4FFE3"/>
              </a:gs>
              <a:gs pos="100000">
                <a:srgbClr val="FFFFD9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381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228600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4572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>
            <a:off x="304800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8"/>
          <p:cNvSpPr/>
          <p:nvPr/>
        </p:nvSpPr>
        <p:spPr>
          <a:xfrm>
            <a:off x="5861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-3179885" y="3162300"/>
            <a:ext cx="77724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80947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7942385" y="5486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Quad Arrow 12"/>
          <p:cNvSpPr/>
          <p:nvPr/>
        </p:nvSpPr>
        <p:spPr>
          <a:xfrm>
            <a:off x="8170985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018585" y="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7772400" y="3810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5400000">
            <a:off x="4381500" y="3086100"/>
            <a:ext cx="80772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-17585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7620000" y="5867400"/>
            <a:ext cx="838200" cy="8382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838200" y="228600"/>
            <a:ext cx="108204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-762000" y="5849815"/>
            <a:ext cx="10668000" cy="990600"/>
          </a:xfrm>
          <a:prstGeom prst="mathMinus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3810000"/>
            <a:ext cx="7391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13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2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67000" y="228600"/>
            <a:ext cx="3810000" cy="4114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CCC"/>
              </a:gs>
              <a:gs pos="50000">
                <a:srgbClr val="FFFFD9"/>
              </a:gs>
              <a:gs pos="100000">
                <a:srgbClr val="E4FFE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2133600"/>
            <a:ext cx="3886200" cy="36575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2133600"/>
            <a:ext cx="3886200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7010400" y="228600"/>
            <a:ext cx="1676400" cy="1371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Quad Arrow 24"/>
          <p:cNvSpPr/>
          <p:nvPr/>
        </p:nvSpPr>
        <p:spPr>
          <a:xfrm>
            <a:off x="7391400" y="457200"/>
            <a:ext cx="990600" cy="914400"/>
          </a:xfrm>
          <a:prstGeom prst="quadArrow">
            <a:avLst>
              <a:gd name="adj1" fmla="val 45000"/>
              <a:gd name="adj2" fmla="val 22500"/>
              <a:gd name="adj3" fmla="val 22500"/>
            </a:avLst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308" y="533400"/>
            <a:ext cx="4314092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দেখ, শোন ও বলঃ </a:t>
            </a:r>
            <a:endParaRPr lang="en-US" sz="48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3962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পিপাসা পেলে আমরা পানি পান করি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5867400"/>
            <a:ext cx="3886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খাদ্য পরিপাকে সাহায্য করে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24" grpId="0" animBg="1"/>
      <p:bldP spid="26" grpId="0"/>
      <p:bldP spid="5" grpId="0" animBg="1"/>
      <p:bldP spid="5" grpId="1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1820</TotalTime>
  <Words>367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Austin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ARNAB</cp:lastModifiedBy>
  <cp:revision>281</cp:revision>
  <dcterms:created xsi:type="dcterms:W3CDTF">2013-01-04T07:20:40Z</dcterms:created>
  <dcterms:modified xsi:type="dcterms:W3CDTF">2013-08-04T11:56:46Z</dcterms:modified>
</cp:coreProperties>
</file>